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3" r:id="rId2"/>
    <p:sldId id="264" r:id="rId3"/>
    <p:sldId id="268" r:id="rId4"/>
    <p:sldId id="269" r:id="rId5"/>
    <p:sldId id="270" r:id="rId6"/>
    <p:sldId id="271" r:id="rId7"/>
    <p:sldId id="272" r:id="rId8"/>
    <p:sldId id="257" r:id="rId9"/>
    <p:sldId id="258" r:id="rId10"/>
    <p:sldId id="273" r:id="rId11"/>
    <p:sldId id="274" r:id="rId12"/>
    <p:sldId id="275" r:id="rId13"/>
    <p:sldId id="262" r:id="rId14"/>
    <p:sldId id="265" r:id="rId15"/>
    <p:sldId id="267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B80A3C-BF65-3EB4-3CC1-9497E773A9AA}" v="1071" dt="2025-03-20T04:24:50.351"/>
    <p1510:client id="{C5487550-C32B-16B7-E54D-4D674EF45962}" v="79" dt="2025-03-20T00:21:33.605"/>
    <p1510:client id="{C94382DA-9FD2-94FE-FE8B-4DFF2E4D872F}" v="21" dt="2025-03-20T00:40:37.896"/>
    <p1510:client id="{C9E3C5A4-DFF2-1647-B126-940FE4648856}" v="307" dt="2025-03-20T03:59:12.8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85"/>
  </p:normalViewPr>
  <p:slideViewPr>
    <p:cSldViewPr snapToGrid="0">
      <p:cViewPr varScale="1">
        <p:scale>
          <a:sx n="117" d="100"/>
          <a:sy n="117" d="100"/>
        </p:scale>
        <p:origin x="55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4CE5B9-2074-43F1-8B04-D57231AD6F8E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9951AE84-B41F-49AA-A633-7616D0EF3FE0}">
      <dgm:prSet/>
      <dgm:spPr/>
      <dgm:t>
        <a:bodyPr/>
        <a:lstStyle/>
        <a:p>
          <a:r>
            <a:rPr lang="en-AU"/>
            <a:t>Fundamental Knowledge of Large Model AI (Main)</a:t>
          </a:r>
          <a:endParaRPr lang="en-US"/>
        </a:p>
      </dgm:t>
    </dgm:pt>
    <dgm:pt modelId="{C331F432-811D-40BE-B9E8-B26DD42276E3}" type="parTrans" cxnId="{FD9791B4-62F4-4413-82AB-D60E6A08112B}">
      <dgm:prSet/>
      <dgm:spPr/>
      <dgm:t>
        <a:bodyPr/>
        <a:lstStyle/>
        <a:p>
          <a:endParaRPr lang="en-US"/>
        </a:p>
      </dgm:t>
    </dgm:pt>
    <dgm:pt modelId="{5A9E4072-B7A0-4D17-A16F-B55B78E9700F}" type="sibTrans" cxnId="{FD9791B4-62F4-4413-82AB-D60E6A08112B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09E7AB60-3774-4C1D-9003-B7FBA8A5AA47}">
      <dgm:prSet/>
      <dgm:spPr/>
      <dgm:t>
        <a:bodyPr/>
        <a:lstStyle/>
        <a:p>
          <a:r>
            <a:rPr kumimoji="1" lang="en-AU"/>
            <a:t>AI Tools</a:t>
          </a:r>
          <a:endParaRPr lang="en-US"/>
        </a:p>
      </dgm:t>
    </dgm:pt>
    <dgm:pt modelId="{E5E2F2BC-0593-46F6-99A1-55978E7EF336}" type="parTrans" cxnId="{04394EDD-B15B-4BA8-9C92-4ACA0962B0E6}">
      <dgm:prSet/>
      <dgm:spPr/>
      <dgm:t>
        <a:bodyPr/>
        <a:lstStyle/>
        <a:p>
          <a:endParaRPr lang="en-US"/>
        </a:p>
      </dgm:t>
    </dgm:pt>
    <dgm:pt modelId="{A52BFEC3-38B2-4886-919D-7D364DFBE9B2}" type="sibTrans" cxnId="{04394EDD-B15B-4BA8-9C92-4ACA0962B0E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CC356160-49F1-461B-9847-84FB7088DF2C}">
      <dgm:prSet/>
      <dgm:spPr/>
      <dgm:t>
        <a:bodyPr/>
        <a:lstStyle/>
        <a:p>
          <a:r>
            <a:rPr kumimoji="1" lang="en-AU"/>
            <a:t>AI Teaching Strategies</a:t>
          </a:r>
          <a:endParaRPr lang="en-US"/>
        </a:p>
      </dgm:t>
    </dgm:pt>
    <dgm:pt modelId="{21E66220-23DC-4858-9687-650661A259FD}" type="parTrans" cxnId="{3F1901E8-9129-41F6-8DB0-873D2DAB614B}">
      <dgm:prSet/>
      <dgm:spPr/>
      <dgm:t>
        <a:bodyPr/>
        <a:lstStyle/>
        <a:p>
          <a:endParaRPr lang="en-US"/>
        </a:p>
      </dgm:t>
    </dgm:pt>
    <dgm:pt modelId="{5AB06EDF-0B28-4676-821A-2CA8325CA7FE}" type="sibTrans" cxnId="{3F1901E8-9129-41F6-8DB0-873D2DAB614B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9469F783-DAE4-498C-8778-5D511C4CD983}">
      <dgm:prSet/>
      <dgm:spPr/>
      <dgm:t>
        <a:bodyPr/>
        <a:lstStyle/>
        <a:p>
          <a:r>
            <a:rPr kumimoji="1" lang="en-AU"/>
            <a:t>Case studies (Main)</a:t>
          </a:r>
          <a:endParaRPr lang="en-US"/>
        </a:p>
      </dgm:t>
    </dgm:pt>
    <dgm:pt modelId="{815291C1-D266-4BBC-9FA2-B460E5D5CEEB}" type="parTrans" cxnId="{B22DEEA2-1335-41CE-AA85-4830BFAA5FA7}">
      <dgm:prSet/>
      <dgm:spPr/>
      <dgm:t>
        <a:bodyPr/>
        <a:lstStyle/>
        <a:p>
          <a:endParaRPr lang="en-US"/>
        </a:p>
      </dgm:t>
    </dgm:pt>
    <dgm:pt modelId="{41863A93-D019-41D2-9711-59BFE17AF481}" type="sibTrans" cxnId="{B22DEEA2-1335-41CE-AA85-4830BFAA5FA7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9553A3B2-666E-D340-BA51-3E5C5F56591D}" type="pres">
      <dgm:prSet presAssocID="{634CE5B9-2074-43F1-8B04-D57231AD6F8E}" presName="Name0" presStyleCnt="0">
        <dgm:presLayoutVars>
          <dgm:animLvl val="lvl"/>
          <dgm:resizeHandles val="exact"/>
        </dgm:presLayoutVars>
      </dgm:prSet>
      <dgm:spPr/>
    </dgm:pt>
    <dgm:pt modelId="{8C27CE61-CCD3-0F48-BFB7-33C928955B34}" type="pres">
      <dgm:prSet presAssocID="{9951AE84-B41F-49AA-A633-7616D0EF3FE0}" presName="compositeNode" presStyleCnt="0">
        <dgm:presLayoutVars>
          <dgm:bulletEnabled val="1"/>
        </dgm:presLayoutVars>
      </dgm:prSet>
      <dgm:spPr/>
    </dgm:pt>
    <dgm:pt modelId="{7B9FE1C7-EBB1-2C48-A8F3-05AD8C3D5A50}" type="pres">
      <dgm:prSet presAssocID="{9951AE84-B41F-49AA-A633-7616D0EF3FE0}" presName="bgRect" presStyleLbl="alignNode1" presStyleIdx="0" presStyleCnt="4"/>
      <dgm:spPr/>
    </dgm:pt>
    <dgm:pt modelId="{1565AFD3-C007-9949-9D4B-E911FAB6910E}" type="pres">
      <dgm:prSet presAssocID="{5A9E4072-B7A0-4D17-A16F-B55B78E9700F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A970BFAD-DA50-2A45-968A-CB847EC9F747}" type="pres">
      <dgm:prSet presAssocID="{9951AE84-B41F-49AA-A633-7616D0EF3FE0}" presName="nodeRect" presStyleLbl="alignNode1" presStyleIdx="0" presStyleCnt="4">
        <dgm:presLayoutVars>
          <dgm:bulletEnabled val="1"/>
        </dgm:presLayoutVars>
      </dgm:prSet>
      <dgm:spPr/>
    </dgm:pt>
    <dgm:pt modelId="{7C8017AD-F0E5-4B45-95DE-BE75B81687FF}" type="pres">
      <dgm:prSet presAssocID="{5A9E4072-B7A0-4D17-A16F-B55B78E9700F}" presName="sibTrans" presStyleCnt="0"/>
      <dgm:spPr/>
    </dgm:pt>
    <dgm:pt modelId="{377CA12E-311F-8048-8970-F3D5C38E4969}" type="pres">
      <dgm:prSet presAssocID="{09E7AB60-3774-4C1D-9003-B7FBA8A5AA47}" presName="compositeNode" presStyleCnt="0">
        <dgm:presLayoutVars>
          <dgm:bulletEnabled val="1"/>
        </dgm:presLayoutVars>
      </dgm:prSet>
      <dgm:spPr/>
    </dgm:pt>
    <dgm:pt modelId="{3CB87F85-D56B-9446-93D5-034116C5713E}" type="pres">
      <dgm:prSet presAssocID="{09E7AB60-3774-4C1D-9003-B7FBA8A5AA47}" presName="bgRect" presStyleLbl="alignNode1" presStyleIdx="1" presStyleCnt="4"/>
      <dgm:spPr/>
    </dgm:pt>
    <dgm:pt modelId="{18836B7D-CAA5-5D4A-BA04-1DCBFE51AFCE}" type="pres">
      <dgm:prSet presAssocID="{A52BFEC3-38B2-4886-919D-7D364DFBE9B2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4B020B96-A4B9-6749-B79F-C3428483C947}" type="pres">
      <dgm:prSet presAssocID="{09E7AB60-3774-4C1D-9003-B7FBA8A5AA47}" presName="nodeRect" presStyleLbl="alignNode1" presStyleIdx="1" presStyleCnt="4">
        <dgm:presLayoutVars>
          <dgm:bulletEnabled val="1"/>
        </dgm:presLayoutVars>
      </dgm:prSet>
      <dgm:spPr/>
    </dgm:pt>
    <dgm:pt modelId="{583571B5-364E-1B49-87CD-476E831BA0AC}" type="pres">
      <dgm:prSet presAssocID="{A52BFEC3-38B2-4886-919D-7D364DFBE9B2}" presName="sibTrans" presStyleCnt="0"/>
      <dgm:spPr/>
    </dgm:pt>
    <dgm:pt modelId="{9E4C6C81-CF72-0842-AA96-4FE3D7E8543D}" type="pres">
      <dgm:prSet presAssocID="{CC356160-49F1-461B-9847-84FB7088DF2C}" presName="compositeNode" presStyleCnt="0">
        <dgm:presLayoutVars>
          <dgm:bulletEnabled val="1"/>
        </dgm:presLayoutVars>
      </dgm:prSet>
      <dgm:spPr/>
    </dgm:pt>
    <dgm:pt modelId="{7D35704A-D2FF-EC47-A18A-F619ED1DC0D6}" type="pres">
      <dgm:prSet presAssocID="{CC356160-49F1-461B-9847-84FB7088DF2C}" presName="bgRect" presStyleLbl="alignNode1" presStyleIdx="2" presStyleCnt="4"/>
      <dgm:spPr/>
    </dgm:pt>
    <dgm:pt modelId="{D65B2EA0-3C5B-FF45-8C9C-9A07D6DAB8BD}" type="pres">
      <dgm:prSet presAssocID="{5AB06EDF-0B28-4676-821A-2CA8325CA7FE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3088C646-9951-4F46-BF95-BB8031E697F9}" type="pres">
      <dgm:prSet presAssocID="{CC356160-49F1-461B-9847-84FB7088DF2C}" presName="nodeRect" presStyleLbl="alignNode1" presStyleIdx="2" presStyleCnt="4">
        <dgm:presLayoutVars>
          <dgm:bulletEnabled val="1"/>
        </dgm:presLayoutVars>
      </dgm:prSet>
      <dgm:spPr/>
    </dgm:pt>
    <dgm:pt modelId="{4E3410AD-9B1D-8C44-BA8D-0964616F31F3}" type="pres">
      <dgm:prSet presAssocID="{5AB06EDF-0B28-4676-821A-2CA8325CA7FE}" presName="sibTrans" presStyleCnt="0"/>
      <dgm:spPr/>
    </dgm:pt>
    <dgm:pt modelId="{328282BE-2039-8949-AEFA-A69880C875E2}" type="pres">
      <dgm:prSet presAssocID="{9469F783-DAE4-498C-8778-5D511C4CD983}" presName="compositeNode" presStyleCnt="0">
        <dgm:presLayoutVars>
          <dgm:bulletEnabled val="1"/>
        </dgm:presLayoutVars>
      </dgm:prSet>
      <dgm:spPr/>
    </dgm:pt>
    <dgm:pt modelId="{7E6275E9-7A63-A648-804F-A8ACE66FEEED}" type="pres">
      <dgm:prSet presAssocID="{9469F783-DAE4-498C-8778-5D511C4CD983}" presName="bgRect" presStyleLbl="alignNode1" presStyleIdx="3" presStyleCnt="4"/>
      <dgm:spPr/>
    </dgm:pt>
    <dgm:pt modelId="{361C6031-C629-1E46-9D26-368F2B3CDE4E}" type="pres">
      <dgm:prSet presAssocID="{41863A93-D019-41D2-9711-59BFE17AF481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7BD72892-FA1F-794A-B43F-6E9BCA008F09}" type="pres">
      <dgm:prSet presAssocID="{9469F783-DAE4-498C-8778-5D511C4CD983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03533305-9C4D-2249-9B20-5A882103F986}" type="presOf" srcId="{09E7AB60-3774-4C1D-9003-B7FBA8A5AA47}" destId="{3CB87F85-D56B-9446-93D5-034116C5713E}" srcOrd="0" destOrd="0" presId="urn:microsoft.com/office/officeart/2016/7/layout/LinearBlockProcessNumbered"/>
    <dgm:cxn modelId="{C14EF408-B192-0445-B4CB-0042712D9E55}" type="presOf" srcId="{CC356160-49F1-461B-9847-84FB7088DF2C}" destId="{3088C646-9951-4F46-BF95-BB8031E697F9}" srcOrd="1" destOrd="0" presId="urn:microsoft.com/office/officeart/2016/7/layout/LinearBlockProcessNumbered"/>
    <dgm:cxn modelId="{08B60423-DA39-3547-BE03-37E9ECA9C1A0}" type="presOf" srcId="{A52BFEC3-38B2-4886-919D-7D364DFBE9B2}" destId="{18836B7D-CAA5-5D4A-BA04-1DCBFE51AFCE}" srcOrd="0" destOrd="0" presId="urn:microsoft.com/office/officeart/2016/7/layout/LinearBlockProcessNumbered"/>
    <dgm:cxn modelId="{9CC46137-CFA7-E243-BD5A-E4E844E2A58D}" type="presOf" srcId="{41863A93-D019-41D2-9711-59BFE17AF481}" destId="{361C6031-C629-1E46-9D26-368F2B3CDE4E}" srcOrd="0" destOrd="0" presId="urn:microsoft.com/office/officeart/2016/7/layout/LinearBlockProcessNumbered"/>
    <dgm:cxn modelId="{3691F839-0DD3-F34E-9785-31C8D979EAAD}" type="presOf" srcId="{634CE5B9-2074-43F1-8B04-D57231AD6F8E}" destId="{9553A3B2-666E-D340-BA51-3E5C5F56591D}" srcOrd="0" destOrd="0" presId="urn:microsoft.com/office/officeart/2016/7/layout/LinearBlockProcessNumbered"/>
    <dgm:cxn modelId="{4A223A5E-3D87-6B47-A9AD-4F49764CD5DB}" type="presOf" srcId="{5AB06EDF-0B28-4676-821A-2CA8325CA7FE}" destId="{D65B2EA0-3C5B-FF45-8C9C-9A07D6DAB8BD}" srcOrd="0" destOrd="0" presId="urn:microsoft.com/office/officeart/2016/7/layout/LinearBlockProcessNumbered"/>
    <dgm:cxn modelId="{2A3DC067-30EE-D24E-809F-5B7622432A2D}" type="presOf" srcId="{9469F783-DAE4-498C-8778-5D511C4CD983}" destId="{7E6275E9-7A63-A648-804F-A8ACE66FEEED}" srcOrd="0" destOrd="0" presId="urn:microsoft.com/office/officeart/2016/7/layout/LinearBlockProcessNumbered"/>
    <dgm:cxn modelId="{3028B894-DD04-D54F-AE66-EB064D269A8C}" type="presOf" srcId="{CC356160-49F1-461B-9847-84FB7088DF2C}" destId="{7D35704A-D2FF-EC47-A18A-F619ED1DC0D6}" srcOrd="0" destOrd="0" presId="urn:microsoft.com/office/officeart/2016/7/layout/LinearBlockProcessNumbered"/>
    <dgm:cxn modelId="{B22DEEA2-1335-41CE-AA85-4830BFAA5FA7}" srcId="{634CE5B9-2074-43F1-8B04-D57231AD6F8E}" destId="{9469F783-DAE4-498C-8778-5D511C4CD983}" srcOrd="3" destOrd="0" parTransId="{815291C1-D266-4BBC-9FA2-B460E5D5CEEB}" sibTransId="{41863A93-D019-41D2-9711-59BFE17AF481}"/>
    <dgm:cxn modelId="{9BC837A5-7E26-8E4E-AFCA-6400D5C0A339}" type="presOf" srcId="{09E7AB60-3774-4C1D-9003-B7FBA8A5AA47}" destId="{4B020B96-A4B9-6749-B79F-C3428483C947}" srcOrd="1" destOrd="0" presId="urn:microsoft.com/office/officeart/2016/7/layout/LinearBlockProcessNumbered"/>
    <dgm:cxn modelId="{FD9791B4-62F4-4413-82AB-D60E6A08112B}" srcId="{634CE5B9-2074-43F1-8B04-D57231AD6F8E}" destId="{9951AE84-B41F-49AA-A633-7616D0EF3FE0}" srcOrd="0" destOrd="0" parTransId="{C331F432-811D-40BE-B9E8-B26DD42276E3}" sibTransId="{5A9E4072-B7A0-4D17-A16F-B55B78E9700F}"/>
    <dgm:cxn modelId="{0B051AB7-2F42-A44B-9A3D-98473E726D54}" type="presOf" srcId="{9951AE84-B41F-49AA-A633-7616D0EF3FE0}" destId="{7B9FE1C7-EBB1-2C48-A8F3-05AD8C3D5A50}" srcOrd="0" destOrd="0" presId="urn:microsoft.com/office/officeart/2016/7/layout/LinearBlockProcessNumbered"/>
    <dgm:cxn modelId="{E524A6D1-6A62-FE40-8230-28191702460C}" type="presOf" srcId="{9951AE84-B41F-49AA-A633-7616D0EF3FE0}" destId="{A970BFAD-DA50-2A45-968A-CB847EC9F747}" srcOrd="1" destOrd="0" presId="urn:microsoft.com/office/officeart/2016/7/layout/LinearBlockProcessNumbered"/>
    <dgm:cxn modelId="{04394EDD-B15B-4BA8-9C92-4ACA0962B0E6}" srcId="{634CE5B9-2074-43F1-8B04-D57231AD6F8E}" destId="{09E7AB60-3774-4C1D-9003-B7FBA8A5AA47}" srcOrd="1" destOrd="0" parTransId="{E5E2F2BC-0593-46F6-99A1-55978E7EF336}" sibTransId="{A52BFEC3-38B2-4886-919D-7D364DFBE9B2}"/>
    <dgm:cxn modelId="{8E423CE7-DA03-DF4C-9E8E-47308C5917E4}" type="presOf" srcId="{5A9E4072-B7A0-4D17-A16F-B55B78E9700F}" destId="{1565AFD3-C007-9949-9D4B-E911FAB6910E}" srcOrd="0" destOrd="0" presId="urn:microsoft.com/office/officeart/2016/7/layout/LinearBlockProcessNumbered"/>
    <dgm:cxn modelId="{3F1901E8-9129-41F6-8DB0-873D2DAB614B}" srcId="{634CE5B9-2074-43F1-8B04-D57231AD6F8E}" destId="{CC356160-49F1-461B-9847-84FB7088DF2C}" srcOrd="2" destOrd="0" parTransId="{21E66220-23DC-4858-9687-650661A259FD}" sibTransId="{5AB06EDF-0B28-4676-821A-2CA8325CA7FE}"/>
    <dgm:cxn modelId="{0AF277F7-65EF-114D-ACCB-BF09C574E993}" type="presOf" srcId="{9469F783-DAE4-498C-8778-5D511C4CD983}" destId="{7BD72892-FA1F-794A-B43F-6E9BCA008F09}" srcOrd="1" destOrd="0" presId="urn:microsoft.com/office/officeart/2016/7/layout/LinearBlockProcessNumbered"/>
    <dgm:cxn modelId="{46EDAFCB-4A2F-7B4F-89BD-00A439D17903}" type="presParOf" srcId="{9553A3B2-666E-D340-BA51-3E5C5F56591D}" destId="{8C27CE61-CCD3-0F48-BFB7-33C928955B34}" srcOrd="0" destOrd="0" presId="urn:microsoft.com/office/officeart/2016/7/layout/LinearBlockProcessNumbered"/>
    <dgm:cxn modelId="{4497951C-E22C-5E43-91B5-4B1FF3D6473D}" type="presParOf" srcId="{8C27CE61-CCD3-0F48-BFB7-33C928955B34}" destId="{7B9FE1C7-EBB1-2C48-A8F3-05AD8C3D5A50}" srcOrd="0" destOrd="0" presId="urn:microsoft.com/office/officeart/2016/7/layout/LinearBlockProcessNumbered"/>
    <dgm:cxn modelId="{1F7CC75E-77DD-0B44-B16F-42D0A57F8831}" type="presParOf" srcId="{8C27CE61-CCD3-0F48-BFB7-33C928955B34}" destId="{1565AFD3-C007-9949-9D4B-E911FAB6910E}" srcOrd="1" destOrd="0" presId="urn:microsoft.com/office/officeart/2016/7/layout/LinearBlockProcessNumbered"/>
    <dgm:cxn modelId="{171BC0D8-2A00-ED4B-91B6-1BCB81182193}" type="presParOf" srcId="{8C27CE61-CCD3-0F48-BFB7-33C928955B34}" destId="{A970BFAD-DA50-2A45-968A-CB847EC9F747}" srcOrd="2" destOrd="0" presId="urn:microsoft.com/office/officeart/2016/7/layout/LinearBlockProcessNumbered"/>
    <dgm:cxn modelId="{1E844755-4C22-E14E-B1AA-47967BA79E81}" type="presParOf" srcId="{9553A3B2-666E-D340-BA51-3E5C5F56591D}" destId="{7C8017AD-F0E5-4B45-95DE-BE75B81687FF}" srcOrd="1" destOrd="0" presId="urn:microsoft.com/office/officeart/2016/7/layout/LinearBlockProcessNumbered"/>
    <dgm:cxn modelId="{5B0BCCD9-C0B6-7747-89A0-DA6F6B58D7B5}" type="presParOf" srcId="{9553A3B2-666E-D340-BA51-3E5C5F56591D}" destId="{377CA12E-311F-8048-8970-F3D5C38E4969}" srcOrd="2" destOrd="0" presId="urn:microsoft.com/office/officeart/2016/7/layout/LinearBlockProcessNumbered"/>
    <dgm:cxn modelId="{151E2C00-706A-F64E-A4AF-A2F5958B6B90}" type="presParOf" srcId="{377CA12E-311F-8048-8970-F3D5C38E4969}" destId="{3CB87F85-D56B-9446-93D5-034116C5713E}" srcOrd="0" destOrd="0" presId="urn:microsoft.com/office/officeart/2016/7/layout/LinearBlockProcessNumbered"/>
    <dgm:cxn modelId="{4994262F-4873-634D-8C42-A27580CEAA0D}" type="presParOf" srcId="{377CA12E-311F-8048-8970-F3D5C38E4969}" destId="{18836B7D-CAA5-5D4A-BA04-1DCBFE51AFCE}" srcOrd="1" destOrd="0" presId="urn:microsoft.com/office/officeart/2016/7/layout/LinearBlockProcessNumbered"/>
    <dgm:cxn modelId="{81820DD3-CA79-D946-9A7F-8C48974A649B}" type="presParOf" srcId="{377CA12E-311F-8048-8970-F3D5C38E4969}" destId="{4B020B96-A4B9-6749-B79F-C3428483C947}" srcOrd="2" destOrd="0" presId="urn:microsoft.com/office/officeart/2016/7/layout/LinearBlockProcessNumbered"/>
    <dgm:cxn modelId="{B68ECB0B-0DE7-4B42-983F-9C357549FAA4}" type="presParOf" srcId="{9553A3B2-666E-D340-BA51-3E5C5F56591D}" destId="{583571B5-364E-1B49-87CD-476E831BA0AC}" srcOrd="3" destOrd="0" presId="urn:microsoft.com/office/officeart/2016/7/layout/LinearBlockProcessNumbered"/>
    <dgm:cxn modelId="{07527863-5D51-DC41-9581-911A8DD1D675}" type="presParOf" srcId="{9553A3B2-666E-D340-BA51-3E5C5F56591D}" destId="{9E4C6C81-CF72-0842-AA96-4FE3D7E8543D}" srcOrd="4" destOrd="0" presId="urn:microsoft.com/office/officeart/2016/7/layout/LinearBlockProcessNumbered"/>
    <dgm:cxn modelId="{2D8C3D97-4DBB-A64B-877C-74C30DDF7F29}" type="presParOf" srcId="{9E4C6C81-CF72-0842-AA96-4FE3D7E8543D}" destId="{7D35704A-D2FF-EC47-A18A-F619ED1DC0D6}" srcOrd="0" destOrd="0" presId="urn:microsoft.com/office/officeart/2016/7/layout/LinearBlockProcessNumbered"/>
    <dgm:cxn modelId="{C301F642-BCC5-B045-9678-665CA5BF61DA}" type="presParOf" srcId="{9E4C6C81-CF72-0842-AA96-4FE3D7E8543D}" destId="{D65B2EA0-3C5B-FF45-8C9C-9A07D6DAB8BD}" srcOrd="1" destOrd="0" presId="urn:microsoft.com/office/officeart/2016/7/layout/LinearBlockProcessNumbered"/>
    <dgm:cxn modelId="{6CAD6A79-F88D-B445-A807-6F4D23197CF2}" type="presParOf" srcId="{9E4C6C81-CF72-0842-AA96-4FE3D7E8543D}" destId="{3088C646-9951-4F46-BF95-BB8031E697F9}" srcOrd="2" destOrd="0" presId="urn:microsoft.com/office/officeart/2016/7/layout/LinearBlockProcessNumbered"/>
    <dgm:cxn modelId="{E445FB56-9047-AF4F-B040-5A0677D0DA52}" type="presParOf" srcId="{9553A3B2-666E-D340-BA51-3E5C5F56591D}" destId="{4E3410AD-9B1D-8C44-BA8D-0964616F31F3}" srcOrd="5" destOrd="0" presId="urn:microsoft.com/office/officeart/2016/7/layout/LinearBlockProcessNumbered"/>
    <dgm:cxn modelId="{331EACA5-93B4-1548-A1FC-AF1F8D6D0EF7}" type="presParOf" srcId="{9553A3B2-666E-D340-BA51-3E5C5F56591D}" destId="{328282BE-2039-8949-AEFA-A69880C875E2}" srcOrd="6" destOrd="0" presId="urn:microsoft.com/office/officeart/2016/7/layout/LinearBlockProcessNumbered"/>
    <dgm:cxn modelId="{0EAAF9B9-5B4C-B04D-9AC8-EE562195EAD8}" type="presParOf" srcId="{328282BE-2039-8949-AEFA-A69880C875E2}" destId="{7E6275E9-7A63-A648-804F-A8ACE66FEEED}" srcOrd="0" destOrd="0" presId="urn:microsoft.com/office/officeart/2016/7/layout/LinearBlockProcessNumbered"/>
    <dgm:cxn modelId="{57BA2F37-DD5B-3040-886C-E8E819C60FEE}" type="presParOf" srcId="{328282BE-2039-8949-AEFA-A69880C875E2}" destId="{361C6031-C629-1E46-9D26-368F2B3CDE4E}" srcOrd="1" destOrd="0" presId="urn:microsoft.com/office/officeart/2016/7/layout/LinearBlockProcessNumbered"/>
    <dgm:cxn modelId="{90618308-BAF7-444C-98D8-440F683180B3}" type="presParOf" srcId="{328282BE-2039-8949-AEFA-A69880C875E2}" destId="{7BD72892-FA1F-794A-B43F-6E9BCA008F09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9FE1C7-EBB1-2C48-A8F3-05AD8C3D5A50}">
      <dsp:nvSpPr>
        <dsp:cNvPr id="0" name=""/>
        <dsp:cNvSpPr/>
      </dsp:nvSpPr>
      <dsp:spPr>
        <a:xfrm>
          <a:off x="213" y="550072"/>
          <a:ext cx="2577217" cy="30926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572" tIns="0" rIns="25457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Fundamental Knowledge of Large Model AI (Main)</a:t>
          </a:r>
          <a:endParaRPr lang="en-US" sz="2600" kern="1200"/>
        </a:p>
      </dsp:txBody>
      <dsp:txXfrm>
        <a:off x="213" y="1787136"/>
        <a:ext cx="2577217" cy="1855596"/>
      </dsp:txXfrm>
    </dsp:sp>
    <dsp:sp modelId="{1565AFD3-C007-9949-9D4B-E911FAB6910E}">
      <dsp:nvSpPr>
        <dsp:cNvPr id="0" name=""/>
        <dsp:cNvSpPr/>
      </dsp:nvSpPr>
      <dsp:spPr>
        <a:xfrm>
          <a:off x="213" y="550072"/>
          <a:ext cx="2577217" cy="1237064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572" tIns="165100" rIns="254572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01</a:t>
          </a:r>
        </a:p>
      </dsp:txBody>
      <dsp:txXfrm>
        <a:off x="213" y="550072"/>
        <a:ext cx="2577217" cy="1237064"/>
      </dsp:txXfrm>
    </dsp:sp>
    <dsp:sp modelId="{3CB87F85-D56B-9446-93D5-034116C5713E}">
      <dsp:nvSpPr>
        <dsp:cNvPr id="0" name=""/>
        <dsp:cNvSpPr/>
      </dsp:nvSpPr>
      <dsp:spPr>
        <a:xfrm>
          <a:off x="2783608" y="550072"/>
          <a:ext cx="2577217" cy="30926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572" tIns="0" rIns="25457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AU" sz="2600" kern="1200"/>
            <a:t>AI Tools</a:t>
          </a:r>
          <a:endParaRPr lang="en-US" sz="2600" kern="1200"/>
        </a:p>
      </dsp:txBody>
      <dsp:txXfrm>
        <a:off x="2783608" y="1787136"/>
        <a:ext cx="2577217" cy="1855596"/>
      </dsp:txXfrm>
    </dsp:sp>
    <dsp:sp modelId="{18836B7D-CAA5-5D4A-BA04-1DCBFE51AFCE}">
      <dsp:nvSpPr>
        <dsp:cNvPr id="0" name=""/>
        <dsp:cNvSpPr/>
      </dsp:nvSpPr>
      <dsp:spPr>
        <a:xfrm>
          <a:off x="2783608" y="550072"/>
          <a:ext cx="2577217" cy="1237064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572" tIns="165100" rIns="254572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02</a:t>
          </a:r>
        </a:p>
      </dsp:txBody>
      <dsp:txXfrm>
        <a:off x="2783608" y="550072"/>
        <a:ext cx="2577217" cy="1237064"/>
      </dsp:txXfrm>
    </dsp:sp>
    <dsp:sp modelId="{7D35704A-D2FF-EC47-A18A-F619ED1DC0D6}">
      <dsp:nvSpPr>
        <dsp:cNvPr id="0" name=""/>
        <dsp:cNvSpPr/>
      </dsp:nvSpPr>
      <dsp:spPr>
        <a:xfrm>
          <a:off x="5567003" y="550072"/>
          <a:ext cx="2577217" cy="309266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572" tIns="0" rIns="25457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AU" sz="2600" kern="1200"/>
            <a:t>AI Teaching Strategies</a:t>
          </a:r>
          <a:endParaRPr lang="en-US" sz="2600" kern="1200"/>
        </a:p>
      </dsp:txBody>
      <dsp:txXfrm>
        <a:off x="5567003" y="1787136"/>
        <a:ext cx="2577217" cy="1855596"/>
      </dsp:txXfrm>
    </dsp:sp>
    <dsp:sp modelId="{D65B2EA0-3C5B-FF45-8C9C-9A07D6DAB8BD}">
      <dsp:nvSpPr>
        <dsp:cNvPr id="0" name=""/>
        <dsp:cNvSpPr/>
      </dsp:nvSpPr>
      <dsp:spPr>
        <a:xfrm>
          <a:off x="5567003" y="550072"/>
          <a:ext cx="2577217" cy="1237064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572" tIns="165100" rIns="254572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03</a:t>
          </a:r>
        </a:p>
      </dsp:txBody>
      <dsp:txXfrm>
        <a:off x="5567003" y="550072"/>
        <a:ext cx="2577217" cy="1237064"/>
      </dsp:txXfrm>
    </dsp:sp>
    <dsp:sp modelId="{7E6275E9-7A63-A648-804F-A8ACE66FEEED}">
      <dsp:nvSpPr>
        <dsp:cNvPr id="0" name=""/>
        <dsp:cNvSpPr/>
      </dsp:nvSpPr>
      <dsp:spPr>
        <a:xfrm>
          <a:off x="8350398" y="550072"/>
          <a:ext cx="2577217" cy="309266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572" tIns="0" rIns="254572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AU" sz="2600" kern="1200"/>
            <a:t>Case studies (Main)</a:t>
          </a:r>
          <a:endParaRPr lang="en-US" sz="2600" kern="1200"/>
        </a:p>
      </dsp:txBody>
      <dsp:txXfrm>
        <a:off x="8350398" y="1787136"/>
        <a:ext cx="2577217" cy="1855596"/>
      </dsp:txXfrm>
    </dsp:sp>
    <dsp:sp modelId="{361C6031-C629-1E46-9D26-368F2B3CDE4E}">
      <dsp:nvSpPr>
        <dsp:cNvPr id="0" name=""/>
        <dsp:cNvSpPr/>
      </dsp:nvSpPr>
      <dsp:spPr>
        <a:xfrm>
          <a:off x="8350398" y="550072"/>
          <a:ext cx="2577217" cy="1237064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572" tIns="165100" rIns="254572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04</a:t>
          </a:r>
        </a:p>
      </dsp:txBody>
      <dsp:txXfrm>
        <a:off x="8350398" y="550072"/>
        <a:ext cx="2577217" cy="12370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120A03-880B-DD4F-9996-B40C6676A11C}" type="datetimeFigureOut">
              <a:rPr lang="en-US" smtClean="0"/>
              <a:t>3/21/25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2AD03-73BA-6C48-A303-2B8EB6B79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048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DD348-EB89-3466-47FA-57AEB0A4F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C35A4-4A8A-B98F-CEAE-6138A6EE3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731BC-8F84-F464-02FB-F6CFF89EF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1AFBB-A31F-5CC4-647E-22324E9F4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23819-F83B-08A3-4D86-87C037FF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83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D3C7C-BD90-B4E9-29B4-98E7ADB4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F50711-3E7A-1525-2208-4A9A530DB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26C2C0-4A62-EE63-A1D9-40BFA6924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D4E4D-E1C7-D2E2-79D0-55F85478C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06593A-6981-5C67-D8A7-5E929FE3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64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973302-BDC1-CCA0-E2C0-B6D05467DE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892EC-E2CF-5DA7-C19A-953777CB0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07C82-5355-9057-17D1-6670CB043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B8879-1779-D185-223F-E58B1F48F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07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30D02-8289-19D1-54D3-A2E8E0E38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08EE5-28CB-653C-45BE-B96F3332B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87E88-B210-1592-1624-E6445C432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734F6C-4883-4577-59DB-CD9C3C5F8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33452-20B1-CFAF-5EFC-0167E1C6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612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569A0-14B9-8F80-EA7D-69A095962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4E6ED-F163-4ADC-109C-6F667274A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B4681-D807-7C1A-ED44-D2AE8E34F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363E3-4742-4396-ECF0-295D529FF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02716-F3F3-75F6-0954-9D989C6F4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85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7233F-342A-2F09-BCC2-186CE391B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8CD99-9576-65E0-A3F9-5D8EE44594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FCE366-5BA1-D6A8-12BB-325C0AE13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240788-D6B0-1A7A-0311-6C528ABC6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52DBC-B3E6-7770-EA9D-1253EF38B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6D486-9208-7A33-DDBA-9710A6142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025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05C2E-8444-3A8F-9C81-3BC43063E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64715-EACE-A28D-EB06-D32729BFC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8F6966-EF6F-359C-A1B7-E15562B26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C6A21D-57D3-CB2A-AC7B-0BD078176A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9BBBF2-1A96-B0F3-9A16-7E57A5F83C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DE7AFF-DD2E-0D76-27A2-45549F812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4F7017-3C25-2C15-56EC-4EFB61780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F2C162-93E9-87E2-F43C-30B3ED24F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35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D27EC-93A7-77B3-CB2E-9AC5D99C7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243D98-DBD8-D89C-9FBF-047DC1063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344A6F-813B-4504-AE7E-AFEC7ABEA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80425D-3241-2D80-4711-2649A8C7D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683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27B6B9-6804-5F3E-1EBF-B616A90B3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4DDB18-DB15-EDC9-2C46-6ADEEF311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07A9A4-35C0-9C72-C177-E24D7D26D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670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74AA9-C3D4-9D05-3B6E-BCFE321B7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33EF3-8C82-E7F5-BA88-D8F75066F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5CDCA7-55E8-C6D8-86E0-F3FEEFA19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251A3D-A51C-9860-F841-99DF6FAA7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558D3-D8F4-373A-CD49-1579FFDA8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5CF4A4-51C9-E2D3-5BDD-D9E983BB6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553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83AAC-E6C8-FFFB-EA33-B5AB19A6D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AB7502-63B2-D2D5-5E88-AB9098ADF1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54EC74-92AD-1383-9F40-24590C60E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F7C8C-53D6-BADD-0FA6-E950F3E70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5F4D9-DA56-B587-9612-1A4046FE1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919677-2DF8-DD83-AC0C-0BE2EF906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13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5F83AB-6B68-898C-1614-554AE8C85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223B5-1A4F-948F-BC03-417313286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76252-D189-5456-803B-A14FC80225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2F5176-C4D0-0541-81FA-7FA75CEB04E0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D2572-D71A-0490-42E4-3BD93A630B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E591C-E835-B1CB-A7C0-D5ACC23265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B19284-A3E1-274E-9FFB-E2F4D8710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785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Math And Science Formulas">
            <a:extLst>
              <a:ext uri="{FF2B5EF4-FFF2-40B4-BE49-F238E27FC236}">
                <a16:creationId xmlns:a16="http://schemas.microsoft.com/office/drawing/2014/main" id="{A24B72FE-4782-8363-BB7F-A8D799FB8D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79F11C-15A9-EB69-6DC2-A3BA68EAB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894114"/>
            <a:ext cx="11364686" cy="21336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8000">
                <a:solidFill>
                  <a:srgbClr val="C00000"/>
                </a:solidFill>
                <a:latin typeface="Baloo Bhaijaan" panose="03080902040302020200" pitchFamily="66" charset="-78"/>
                <a:cs typeface="Baloo Bhaijaan" panose="03080902040302020200" pitchFamily="66" charset="-78"/>
              </a:rPr>
              <a:t>PD For SA K-12 Teachers</a:t>
            </a:r>
          </a:p>
        </p:txBody>
      </p:sp>
    </p:spTree>
    <p:extLst>
      <p:ext uri="{BB962C8B-B14F-4D97-AF65-F5344CB8AC3E}">
        <p14:creationId xmlns:p14="http://schemas.microsoft.com/office/powerpoint/2010/main" val="931754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79EC578-8C55-804A-8688-EBC0F1C6E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2.</a:t>
            </a:r>
            <a:r>
              <a:rPr lang="en-AU" altLang="zh-CN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Learning with Ai(Course –Video)</a:t>
            </a:r>
            <a:endParaRPr kumimoji="1" lang="zh-CN" altLang="en-US" sz="3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787140-106C-1C4B-F8D5-E295DF4DF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977" y="1451922"/>
            <a:ext cx="4782273" cy="18646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A4B4D9-234D-586D-9F84-7FC8F41A9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585" y="1451922"/>
            <a:ext cx="6271007" cy="432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971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3C36A7BD-33A4-BB90-48FD-8C2DBA6DC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3.</a:t>
            </a:r>
            <a:r>
              <a:rPr lang="en-AU" altLang="zh-CN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Work with Ai (Ai tools)</a:t>
            </a:r>
            <a:endParaRPr kumimoji="1" lang="zh-CN" altLang="en-US" sz="3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339CA5-2BE5-B2BE-57FA-783B93CF2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687963"/>
            <a:ext cx="6176058" cy="34399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3AFDEF-3501-4389-0CBD-1897C72AB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4259" y="1843185"/>
            <a:ext cx="5202651" cy="283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165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425889F9-AB66-F3DB-24B7-14EE43000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CN" sz="3200">
                <a:latin typeface="Calibri"/>
                <a:ea typeface="宋体"/>
                <a:cs typeface="Calibri"/>
              </a:rPr>
              <a:t>4.</a:t>
            </a:r>
            <a:r>
              <a:rPr lang="en-AU" altLang="zh-CN" sz="3200">
                <a:latin typeface="Calibri"/>
                <a:ea typeface="宋体"/>
                <a:cs typeface="Calibri"/>
              </a:rPr>
              <a:t> AI case example-</a:t>
            </a:r>
            <a:r>
              <a:rPr lang="en-AU" sz="3200">
                <a:ea typeface="+mj-lt"/>
                <a:cs typeface="+mj-lt"/>
              </a:rPr>
              <a:t>Maths: positive and negative numbers</a:t>
            </a:r>
            <a:endParaRPr kumimoji="1" lang="zh-CN" altLang="en-US" sz="3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AF8167C-BEA5-162B-D897-B52307DEA9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07"/>
              </p:ext>
            </p:extLst>
          </p:nvPr>
        </p:nvGraphicFramePr>
        <p:xfrm>
          <a:off x="1054274" y="1445712"/>
          <a:ext cx="8900582" cy="5047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2781">
                  <a:extLst>
                    <a:ext uri="{9D8B030D-6E8A-4147-A177-3AD203B41FA5}">
                      <a16:colId xmlns:a16="http://schemas.microsoft.com/office/drawing/2014/main" val="2267305008"/>
                    </a:ext>
                  </a:extLst>
                </a:gridCol>
                <a:gridCol w="2226468">
                  <a:extLst>
                    <a:ext uri="{9D8B030D-6E8A-4147-A177-3AD203B41FA5}">
                      <a16:colId xmlns:a16="http://schemas.microsoft.com/office/drawing/2014/main" val="1199568289"/>
                    </a:ext>
                  </a:extLst>
                </a:gridCol>
                <a:gridCol w="3471333">
                  <a:extLst>
                    <a:ext uri="{9D8B030D-6E8A-4147-A177-3AD203B41FA5}">
                      <a16:colId xmlns:a16="http://schemas.microsoft.com/office/drawing/2014/main" val="7540850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Teaching process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Digital tools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AI in 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495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Teacher-student interaction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0687686"/>
                  </a:ext>
                </a:extLst>
              </a:tr>
              <a:tr h="64293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Group activity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Use Canva for recording ideas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667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AI help to correct m</a:t>
                      </a:r>
                      <a:r>
                        <a:rPr lang="en-US" sz="1800" b="0" i="0" u="none" strike="noStrike" noProof="0">
                          <a:latin typeface="Calibri"/>
                        </a:rPr>
                        <a:t>athematical Principles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Use AI to correct students' math principles and give feedback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42638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Reflect on AI 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ChatGPT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Use ChatGPT to check students' math principles and let students reflect whether AI's results are correct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499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Group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406218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Group tasks: </a:t>
                      </a:r>
                      <a:r>
                        <a:rPr lang="en-US" sz="1800" b="0" i="0" u="none" strike="noStrike" noProof="0">
                          <a:latin typeface="Calibri"/>
                        </a:rPr>
                        <a:t>Create a life situation where there are positive and negative numbers and point out the areas of positive and negative numbers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ChatGPT, Canva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/>
                        <a:t>Use ChatGPT to assess if it's correct and make charts on Canva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275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2393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3C21AE6-CC1B-CDC2-CDD2-496FBEFF9402}"/>
              </a:ext>
            </a:extLst>
          </p:cNvPr>
          <p:cNvSpPr txBox="1">
            <a:spLocks/>
          </p:cNvSpPr>
          <p:nvPr/>
        </p:nvSpPr>
        <p:spPr>
          <a:xfrm>
            <a:off x="707572" y="359229"/>
            <a:ext cx="5257800" cy="878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200">
                <a:solidFill>
                  <a:srgbClr val="C0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AI in Emotional Leadership Skills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9328E1-A5FF-F7DE-8098-F53597EEB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529" y="1625599"/>
            <a:ext cx="4677744" cy="44159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49BCDA-60E2-D18F-F6B4-32B6EA99F7B1}"/>
              </a:ext>
            </a:extLst>
          </p:cNvPr>
          <p:cNvSpPr txBox="1"/>
          <p:nvPr/>
        </p:nvSpPr>
        <p:spPr>
          <a:xfrm>
            <a:off x="3766457" y="107313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Integrating SEL and Be You Framework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1DFB5D-E994-692B-1B30-047F6DF97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120" y="1625599"/>
            <a:ext cx="4406351" cy="44159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F2220B-E05D-6E45-F653-64B5010DDC3F}"/>
              </a:ext>
            </a:extLst>
          </p:cNvPr>
          <p:cNvSpPr txBox="1"/>
          <p:nvPr/>
        </p:nvSpPr>
        <p:spPr>
          <a:xfrm>
            <a:off x="2760561" y="6129439"/>
            <a:ext cx="15683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</a:lstStyle>
          <a:p>
            <a:r>
              <a:rPr lang="en-US"/>
              <a:t>CASEL Wheel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BBC2B5-A425-BBFE-FDA9-CFD52511C9F3}"/>
              </a:ext>
            </a:extLst>
          </p:cNvPr>
          <p:cNvSpPr txBox="1"/>
          <p:nvPr/>
        </p:nvSpPr>
        <p:spPr>
          <a:xfrm>
            <a:off x="7423231" y="6129439"/>
            <a:ext cx="2008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Be You Framework</a:t>
            </a:r>
          </a:p>
        </p:txBody>
      </p:sp>
    </p:spTree>
    <p:extLst>
      <p:ext uri="{BB962C8B-B14F-4D97-AF65-F5344CB8AC3E}">
        <p14:creationId xmlns:p14="http://schemas.microsoft.com/office/powerpoint/2010/main" val="532154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6ABDE6-4785-1A84-EAD1-57006ECAD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43" y="1599861"/>
            <a:ext cx="7772400" cy="31026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153FCB-C0DA-0B8B-05C3-995CBFCE76EB}"/>
              </a:ext>
            </a:extLst>
          </p:cNvPr>
          <p:cNvSpPr txBox="1"/>
          <p:nvPr/>
        </p:nvSpPr>
        <p:spPr>
          <a:xfrm>
            <a:off x="635643" y="492451"/>
            <a:ext cx="6099858" cy="5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200"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Self-awareness &amp; Management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E5D035-20CB-F2A9-2783-B0BA6D556D88}"/>
              </a:ext>
            </a:extLst>
          </p:cNvPr>
          <p:cNvSpPr txBox="1"/>
          <p:nvPr/>
        </p:nvSpPr>
        <p:spPr>
          <a:xfrm>
            <a:off x="8796759" y="5932553"/>
            <a:ext cx="3268884" cy="369332"/>
          </a:xfrm>
          <a:prstGeom prst="rect">
            <a:avLst/>
          </a:prstGeom>
          <a:solidFill>
            <a:schemeClr val="accent2">
              <a:lumMod val="50000"/>
              <a:alpha val="72000"/>
            </a:schemeClr>
          </a:solidFill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Be You </a:t>
            </a:r>
            <a:r>
              <a:rPr lang="en-US" altLang="zh-CN">
                <a:solidFill>
                  <a:schemeClr val="bg1"/>
                </a:solidFill>
              </a:rPr>
              <a:t>--&gt;. </a:t>
            </a:r>
            <a:r>
              <a:rPr lang="en-US">
                <a:solidFill>
                  <a:schemeClr val="bg1"/>
                </a:solidFill>
              </a:rPr>
              <a:t>Notice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D4FC38-AF7E-C33A-4274-B7646F2667E3}"/>
              </a:ext>
            </a:extLst>
          </p:cNvPr>
          <p:cNvSpPr txBox="1"/>
          <p:nvPr/>
        </p:nvSpPr>
        <p:spPr>
          <a:xfrm>
            <a:off x="635643" y="1129255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err="1"/>
              <a:t>CuentosIE</a:t>
            </a: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D8E4752-47F4-0E95-8EFD-6F229F372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2047" y="1030876"/>
            <a:ext cx="2997602" cy="448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8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7A568A-2C14-CBEB-3556-DE89173FA54C}"/>
              </a:ext>
            </a:extLst>
          </p:cNvPr>
          <p:cNvSpPr txBox="1"/>
          <p:nvPr/>
        </p:nvSpPr>
        <p:spPr>
          <a:xfrm>
            <a:off x="688693" y="515602"/>
            <a:ext cx="6099858" cy="369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200"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Resilience and Coping Skills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DF0B8F-D968-5C6E-A8A8-F57846FB1AA9}"/>
              </a:ext>
            </a:extLst>
          </p:cNvPr>
          <p:cNvSpPr txBox="1"/>
          <p:nvPr/>
        </p:nvSpPr>
        <p:spPr>
          <a:xfrm>
            <a:off x="8262257" y="6157732"/>
            <a:ext cx="3668486" cy="369332"/>
          </a:xfrm>
          <a:prstGeom prst="rect">
            <a:avLst/>
          </a:prstGeom>
          <a:solidFill>
            <a:schemeClr val="accent2">
              <a:lumMod val="50000"/>
              <a:alpha val="72000"/>
            </a:schemeClr>
          </a:solidFill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Be You -&gt; Critical Incident Response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D000D4-5B05-51D2-25AE-C4683A669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550" y="1362889"/>
            <a:ext cx="7772400" cy="37659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AEADD5-2E80-2EEB-A2DE-E634EF48BBF3}"/>
              </a:ext>
            </a:extLst>
          </p:cNvPr>
          <p:cNvSpPr txBox="1"/>
          <p:nvPr/>
        </p:nvSpPr>
        <p:spPr>
          <a:xfrm>
            <a:off x="9144000" y="1643743"/>
            <a:ext cx="1786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Case and prompt</a:t>
            </a:r>
          </a:p>
        </p:txBody>
      </p:sp>
    </p:spTree>
    <p:extLst>
      <p:ext uri="{BB962C8B-B14F-4D97-AF65-F5344CB8AC3E}">
        <p14:creationId xmlns:p14="http://schemas.microsoft.com/office/powerpoint/2010/main" val="3301508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5F850AC-510B-2841-ADEF-75287247DD3E}"/>
              </a:ext>
            </a:extLst>
          </p:cNvPr>
          <p:cNvSpPr txBox="1"/>
          <p:nvPr/>
        </p:nvSpPr>
        <p:spPr>
          <a:xfrm>
            <a:off x="688693" y="469303"/>
            <a:ext cx="6099858" cy="5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200"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Relationship Skills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0F2B11-AEA8-07A4-1B88-EC00C7226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235" y="1489665"/>
            <a:ext cx="7772400" cy="516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081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FA185-749D-C568-0320-E0A4450DB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Content Structure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734EDB7-19E5-8F44-2D9E-2C7F5E8D0204}"/>
              </a:ext>
            </a:extLst>
          </p:cNvPr>
          <p:cNvSpPr txBox="1">
            <a:spLocks/>
          </p:cNvSpPr>
          <p:nvPr/>
        </p:nvSpPr>
        <p:spPr>
          <a:xfrm>
            <a:off x="838200" y="1603603"/>
            <a:ext cx="5257800" cy="878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Responsible AI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0630FA0-E46A-1838-954D-29606EAF7FF4}"/>
              </a:ext>
            </a:extLst>
          </p:cNvPr>
          <p:cNvSpPr txBox="1">
            <a:spLocks/>
          </p:cNvSpPr>
          <p:nvPr/>
        </p:nvSpPr>
        <p:spPr>
          <a:xfrm>
            <a:off x="6259285" y="1603602"/>
            <a:ext cx="5257800" cy="878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AI in SA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4FB4B1A-9EC9-543B-768C-0A27C78CAF71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5257800" cy="878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200"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AI in Emotional Leadership Skills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E81DE22-7BDB-9FB2-6CAD-CE36DE3F705A}"/>
              </a:ext>
            </a:extLst>
          </p:cNvPr>
          <p:cNvSpPr txBox="1">
            <a:spLocks/>
          </p:cNvSpPr>
          <p:nvPr/>
        </p:nvSpPr>
        <p:spPr>
          <a:xfrm>
            <a:off x="6259285" y="3429000"/>
            <a:ext cx="5257800" cy="878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1125791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0116F5-7C27-20A2-6617-20EF89169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3BDB3-228A-0F96-67BE-E9DB3CFE0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217" y="-9418"/>
            <a:ext cx="4180669" cy="1054343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r>
              <a:rPr lang="en-US" sz="3200">
                <a:solidFill>
                  <a:srgbClr val="C00000"/>
                </a:solidFill>
              </a:rPr>
              <a:t>Responsible AI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D57372-DEAB-4A27-A3D8-2FEAA4635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17" y="811444"/>
            <a:ext cx="10155114" cy="604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596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09F6832-4DD1-773D-BD4F-5F7ED1920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3303" y="187301"/>
            <a:ext cx="9777452" cy="6483398"/>
          </a:xfrm>
        </p:spPr>
      </p:pic>
    </p:spTree>
    <p:extLst>
      <p:ext uri="{BB962C8B-B14F-4D97-AF65-F5344CB8AC3E}">
        <p14:creationId xmlns:p14="http://schemas.microsoft.com/office/powerpoint/2010/main" val="867697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11DB73-44C6-B168-BEE7-807DFA594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945" y="116897"/>
            <a:ext cx="12081805" cy="6621943"/>
          </a:xfrm>
        </p:spPr>
      </p:pic>
    </p:spTree>
    <p:extLst>
      <p:ext uri="{BB962C8B-B14F-4D97-AF65-F5344CB8AC3E}">
        <p14:creationId xmlns:p14="http://schemas.microsoft.com/office/powerpoint/2010/main" val="134048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BD396B13-A10E-4A7C-A096-8CAE0B98B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A3B342-AE42-7BA5-B451-0D72A671C0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821" r="26824" b="1"/>
          <a:stretch/>
        </p:blipFill>
        <p:spPr>
          <a:xfrm>
            <a:off x="5100233" y="614195"/>
            <a:ext cx="6768327" cy="5908557"/>
          </a:xfrm>
          <a:custGeom>
            <a:avLst/>
            <a:gdLst/>
            <a:ahLst/>
            <a:cxnLst/>
            <a:rect l="l" t="t" r="r" b="b"/>
            <a:pathLst>
              <a:path w="7047273" h="6160289">
                <a:moveTo>
                  <a:pt x="0" y="0"/>
                </a:moveTo>
                <a:lnTo>
                  <a:pt x="7047273" y="0"/>
                </a:lnTo>
                <a:lnTo>
                  <a:pt x="7047273" y="2807326"/>
                </a:lnTo>
                <a:lnTo>
                  <a:pt x="3603828" y="6155120"/>
                </a:lnTo>
                <a:lnTo>
                  <a:pt x="7047273" y="6155120"/>
                </a:lnTo>
                <a:lnTo>
                  <a:pt x="7047273" y="6160289"/>
                </a:lnTo>
                <a:lnTo>
                  <a:pt x="0" y="6160289"/>
                </a:lnTo>
                <a:close/>
              </a:path>
            </a:pathLst>
          </a:custGeom>
        </p:spPr>
      </p:pic>
      <p:sp>
        <p:nvSpPr>
          <p:cNvPr id="42" name="Right Triangle 41">
            <a:extLst>
              <a:ext uri="{FF2B5EF4-FFF2-40B4-BE49-F238E27FC236}">
                <a16:creationId xmlns:a16="http://schemas.microsoft.com/office/drawing/2014/main" id="{52B7117A-6A3D-4C1E-8D25-852D81E78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74" y="625059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D3247A-F587-4798-44F2-05728B634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383528"/>
            <a:ext cx="3371456" cy="31675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600" b="1"/>
              <a:t>Australia’s AI Ethics Principles</a:t>
            </a:r>
            <a:endParaRPr lang="en-US" sz="5600"/>
          </a:p>
          <a:p>
            <a:pPr algn="r"/>
            <a:endParaRPr lang="en-US" sz="5600"/>
          </a:p>
        </p:txBody>
      </p:sp>
    </p:spTree>
    <p:extLst>
      <p:ext uri="{BB962C8B-B14F-4D97-AF65-F5344CB8AC3E}">
        <p14:creationId xmlns:p14="http://schemas.microsoft.com/office/powerpoint/2010/main" val="1400083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E8519-9DEF-9FD0-4DA7-A15E49798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2569A1A-3DD5-B4AF-3EDF-0E0B9EF579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4309" y="178474"/>
            <a:ext cx="11206593" cy="6498791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ABBC83-F566-4DBB-F987-9788A06E0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742" y="3024909"/>
            <a:ext cx="4068518" cy="348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628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5E14782-3498-7C7A-C7B6-0BC6A4C54B6A}"/>
              </a:ext>
            </a:extLst>
          </p:cNvPr>
          <p:cNvSpPr txBox="1"/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to transform the existing educational process using AI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kumimoji="1" lang="en-US" altLang="zh-CN" sz="31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8" name="文本框 5">
            <a:extLst>
              <a:ext uri="{FF2B5EF4-FFF2-40B4-BE49-F238E27FC236}">
                <a16:creationId xmlns:a16="http://schemas.microsoft.com/office/drawing/2014/main" id="{5EE697EE-84FF-4EB4-73C0-30B7F67D68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9230221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6743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FADC58-F871-74F3-17D0-B990ACF2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1.</a:t>
            </a:r>
            <a:r>
              <a:rPr lang="en-AU" altLang="zh-CN" sz="32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Map of </a:t>
            </a:r>
            <a:r>
              <a:rPr lang="en-AU" altLang="zh-CN" sz="3200">
                <a:latin typeface="Calibri" panose="020F0502020204030204" pitchFamily="34" charset="0"/>
                <a:cs typeface="Calibri" panose="020F0502020204030204" pitchFamily="34" charset="0"/>
              </a:rPr>
              <a:t>AI</a:t>
            </a:r>
            <a:r>
              <a:rPr lang="en-US" altLang="zh-CN" sz="3200">
                <a:latin typeface="Calibri" panose="020F0502020204030204" pitchFamily="34" charset="0"/>
                <a:cs typeface="Calibri" panose="020F0502020204030204" pitchFamily="34" charset="0"/>
              </a:rPr>
              <a:t> (Course-Video)</a:t>
            </a:r>
            <a:endParaRPr kumimoji="1" lang="zh-CN" altLang="en-US" sz="3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997C82-0FEB-AC30-6AEF-57236941C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95" y="1477964"/>
            <a:ext cx="5755031" cy="25498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C7BDE7-0293-A849-BB58-6FAED15E7F3F}"/>
              </a:ext>
            </a:extLst>
          </p:cNvPr>
          <p:cNvSpPr txBox="1"/>
          <p:nvPr/>
        </p:nvSpPr>
        <p:spPr>
          <a:xfrm>
            <a:off x="7397850" y="2926558"/>
            <a:ext cx="4094574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>
                <a:ea typeface="Calibri"/>
                <a:cs typeface="Calibri"/>
              </a:rPr>
              <a:t>What is AI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ea typeface="Calibri"/>
                <a:cs typeface="Calibri"/>
              </a:rPr>
              <a:t>How to use AI in teaching</a:t>
            </a:r>
          </a:p>
          <a:p>
            <a:pPr marL="285750" indent="-285750">
              <a:buFont typeface="Arial"/>
              <a:buChar char="•"/>
            </a:pPr>
            <a:r>
              <a:rPr lang="en-US" b="1"/>
              <a:t>How to prompt to get better answer from AI</a:t>
            </a:r>
            <a:endParaRPr lang="en-US" b="1">
              <a:ea typeface="Calibri"/>
              <a:cs typeface="Calib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D8A360-D239-B329-25A1-CA0967FA4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50" y="4132973"/>
            <a:ext cx="5989869" cy="255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784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264</Words>
  <Application>Microsoft Macintosh PowerPoint</Application>
  <PresentationFormat>Widescreen</PresentationFormat>
  <Paragraphs>56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Arial</vt:lpstr>
      <vt:lpstr>Baloo Bhaijaan</vt:lpstr>
      <vt:lpstr>Calibri</vt:lpstr>
      <vt:lpstr>Office Theme</vt:lpstr>
      <vt:lpstr>PD For SA K-12 Teachers</vt:lpstr>
      <vt:lpstr>Content Structure</vt:lpstr>
      <vt:lpstr>Responsible AI</vt:lpstr>
      <vt:lpstr>PowerPoint Presentation</vt:lpstr>
      <vt:lpstr>PowerPoint Presentation</vt:lpstr>
      <vt:lpstr>Australia’s AI Ethics Principles </vt:lpstr>
      <vt:lpstr>PowerPoint Presentation</vt:lpstr>
      <vt:lpstr>PowerPoint Presentation</vt:lpstr>
      <vt:lpstr>1. Map of AI (Course-Video)</vt:lpstr>
      <vt:lpstr>2. Learning with Ai(Course –Video)</vt:lpstr>
      <vt:lpstr>3. Work with Ai (Ai tools)</vt:lpstr>
      <vt:lpstr>4. AI case example-Maths: positive and negative numbers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Hui Tao (Student)</dc:creator>
  <cp:lastModifiedBy>Hui Tao (Student)</cp:lastModifiedBy>
  <cp:revision>1</cp:revision>
  <dcterms:created xsi:type="dcterms:W3CDTF">2025-03-17T00:00:49Z</dcterms:created>
  <dcterms:modified xsi:type="dcterms:W3CDTF">2025-03-21T11:56:31Z</dcterms:modified>
</cp:coreProperties>
</file>